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57"/>
  </p:handoutMasterIdLst>
  <p:sldIdLst>
    <p:sldId id="685" r:id="rId3"/>
    <p:sldId id="256" r:id="rId4"/>
    <p:sldId id="420" r:id="rId5"/>
    <p:sldId id="594" r:id="rId7"/>
    <p:sldId id="391" r:id="rId8"/>
    <p:sldId id="626" r:id="rId9"/>
    <p:sldId id="595" r:id="rId10"/>
    <p:sldId id="631" r:id="rId11"/>
    <p:sldId id="632" r:id="rId12"/>
    <p:sldId id="633" r:id="rId13"/>
    <p:sldId id="634" r:id="rId14"/>
    <p:sldId id="635" r:id="rId15"/>
    <p:sldId id="636" r:id="rId16"/>
    <p:sldId id="627" r:id="rId17"/>
    <p:sldId id="637" r:id="rId18"/>
    <p:sldId id="638" r:id="rId19"/>
    <p:sldId id="639" r:id="rId20"/>
    <p:sldId id="644" r:id="rId21"/>
    <p:sldId id="640" r:id="rId22"/>
    <p:sldId id="645" r:id="rId23"/>
    <p:sldId id="641" r:id="rId24"/>
    <p:sldId id="646" r:id="rId25"/>
    <p:sldId id="642" r:id="rId26"/>
    <p:sldId id="643" r:id="rId27"/>
    <p:sldId id="647" r:id="rId28"/>
    <p:sldId id="648" r:id="rId29"/>
    <p:sldId id="649" r:id="rId30"/>
    <p:sldId id="650" r:id="rId31"/>
    <p:sldId id="651" r:id="rId32"/>
    <p:sldId id="652" r:id="rId33"/>
    <p:sldId id="653" r:id="rId34"/>
    <p:sldId id="654" r:id="rId35"/>
    <p:sldId id="655" r:id="rId36"/>
    <p:sldId id="656" r:id="rId37"/>
    <p:sldId id="657" r:id="rId38"/>
    <p:sldId id="658" r:id="rId39"/>
    <p:sldId id="662" r:id="rId40"/>
    <p:sldId id="663" r:id="rId41"/>
    <p:sldId id="664" r:id="rId42"/>
    <p:sldId id="659" r:id="rId43"/>
    <p:sldId id="665" r:id="rId44"/>
    <p:sldId id="666" r:id="rId45"/>
    <p:sldId id="671" r:id="rId46"/>
    <p:sldId id="672" r:id="rId47"/>
    <p:sldId id="673" r:id="rId48"/>
    <p:sldId id="674" r:id="rId49"/>
    <p:sldId id="675" r:id="rId50"/>
    <p:sldId id="679" r:id="rId51"/>
    <p:sldId id="676" r:id="rId52"/>
    <p:sldId id="680" r:id="rId53"/>
    <p:sldId id="681" r:id="rId54"/>
    <p:sldId id="682" r:id="rId55"/>
    <p:sldId id="678" r:id="rId56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CC"/>
    <a:srgbClr val="FFCC66"/>
    <a:srgbClr val="CC6600"/>
    <a:srgbClr val="00CC00"/>
    <a:srgbClr val="66663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60" d="100"/>
          <a:sy n="60" d="100"/>
        </p:scale>
        <p:origin x="-978" y="282"/>
      </p:cViewPr>
      <p:guideLst>
        <p:guide orient="horz" pos="21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6.xml"/><Relationship Id="rId60" Type="http://schemas.openxmlformats.org/officeDocument/2006/relationships/tableStyles" Target="tableStyles.xml"/><Relationship Id="rId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D3A0B013-71C8-4941-9559-40A0550433EF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smtClean="0"/>
              <a:t>第一章第一节</a:t>
            </a:r>
            <a:endParaRPr lang="en-US" altLang="zh-CN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 userDrawn="1"/>
        </p:nvSpPr>
        <p:spPr bwMode="auto">
          <a:xfrm>
            <a:off x="1186780" y="138336"/>
            <a:ext cx="5905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第1章  Python编程起步</a:t>
            </a:r>
            <a:endParaRPr lang="zh-CN" altLang="en-US" b="1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 txBox="1">
            <a:spLocks noChangeArrowheads="1"/>
          </p:cNvSpPr>
          <p:nvPr userDrawn="1"/>
        </p:nvSpPr>
        <p:spPr bwMode="auto">
          <a:xfrm>
            <a:off x="1186780" y="138336"/>
            <a:ext cx="5905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第1章  Python编程起步</a:t>
            </a:r>
            <a:endParaRPr lang="zh-CN" altLang="en-US" b="1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《</a:t>
            </a:r>
            <a:r>
              <a:rPr lang="en-US" altLang="zh-CN" sz="1200" dirty="0" smtClean="0">
                <a:solidFill>
                  <a:schemeClr val="bg1"/>
                </a:solidFill>
              </a:rPr>
              <a:t>Python</a:t>
            </a:r>
            <a:r>
              <a:rPr lang="zh-CN" altLang="en-US" sz="1200" dirty="0" smtClean="0">
                <a:solidFill>
                  <a:schemeClr val="bg1"/>
                </a:solidFill>
              </a:rPr>
              <a:t>程序设计</a:t>
            </a:r>
            <a:r>
              <a:rPr lang="en-US" sz="1200" dirty="0" smtClean="0">
                <a:solidFill>
                  <a:schemeClr val="bg1"/>
                </a:solidFill>
              </a:rPr>
              <a:t>》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6316" y="0"/>
            <a:ext cx="1084458" cy="1080120"/>
            <a:chOff x="-37861" y="1124744"/>
            <a:chExt cx="1084458" cy="1080120"/>
          </a:xfrm>
        </p:grpSpPr>
        <p:sp>
          <p:nvSpPr>
            <p:cNvPr id="9" name="椭圆 8"/>
            <p:cNvSpPr/>
            <p:nvPr userDrawn="1"/>
          </p:nvSpPr>
          <p:spPr bwMode="auto">
            <a:xfrm>
              <a:off x="36316" y="1196752"/>
              <a:ext cx="936104" cy="9361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861" y="1124744"/>
              <a:ext cx="1084458" cy="108012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914302"/>
            <a:ext cx="9144000" cy="15121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gray">
          <a:xfrm>
            <a:off x="-36195" y="1916748"/>
            <a:ext cx="9144000" cy="1500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bg1"/>
                </a:solidFill>
                <a:sym typeface="+mn-ea"/>
              </a:rPr>
              <a:t>Python程序设计</a:t>
            </a:r>
            <a:br>
              <a:rPr lang="zh-CN" altLang="en-US" sz="4400" dirty="0">
                <a:solidFill>
                  <a:schemeClr val="bg1"/>
                </a:solidFill>
              </a:rPr>
            </a:br>
            <a:r>
              <a:rPr lang="zh-CN" altLang="zh-CN" sz="4400" dirty="0">
                <a:solidFill>
                  <a:schemeClr val="bg1"/>
                </a:solidFill>
                <a:effectLst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effectLst/>
              </a:rPr>
              <a:t>Python Programming</a:t>
            </a:r>
            <a:endParaRPr lang="en-US" altLang="zh-CN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8438" name="图片 7" descr="saiip_logo_landscape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5" y="1052830"/>
            <a:ext cx="3643313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9" name="图片 5" descr="nwpu_logo+name.gi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67" y="1104171"/>
            <a:ext cx="1642423" cy="3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47495" y="3645535"/>
            <a:ext cx="6704330" cy="2794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/>
          <a:p>
            <a:pPr defTabSz="678180">
              <a:lnSpc>
                <a:spcPct val="90000"/>
              </a:lnSpc>
              <a:defRPr/>
            </a:pPr>
            <a:r>
              <a:rPr lang="zh-CN" altLang="en-US" sz="3200" b="1" dirty="0">
                <a:latin typeface="Arial" panose="020B0604020202020204" pitchFamily="34" charset="0"/>
              </a:rPr>
              <a:t>主    讲：	邹晓春  电子信息学院</a:t>
            </a:r>
            <a:br>
              <a:rPr lang="zh-CN" altLang="en-US" sz="3200" b="1" dirty="0">
                <a:latin typeface="Arial" panose="020B0604020202020204" pitchFamily="34" charset="0"/>
              </a:rPr>
            </a:br>
            <a:endParaRPr lang="en-US" altLang="zh-CN" sz="3200" b="1" dirty="0">
              <a:latin typeface="Arial" panose="020B0604020202020204" pitchFamily="34" charset="0"/>
            </a:endParaRPr>
          </a:p>
          <a:p>
            <a:pPr defTabSz="678180">
              <a:lnSpc>
                <a:spcPct val="90000"/>
              </a:lnSpc>
              <a:defRPr/>
            </a:pPr>
            <a:r>
              <a:rPr lang="en-US" altLang="zh-CN" sz="3200" b="1" dirty="0">
                <a:latin typeface="Arial" panose="020B0604020202020204" pitchFamily="34" charset="0"/>
              </a:rPr>
              <a:t>QQ  </a:t>
            </a:r>
            <a:r>
              <a:rPr lang="zh-CN" altLang="en-US" sz="3200" b="1" dirty="0">
                <a:latin typeface="Arial" panose="020B0604020202020204" pitchFamily="34" charset="0"/>
              </a:rPr>
              <a:t>群：   Python程序设计</a:t>
            </a:r>
            <a:r>
              <a:rPr lang="en-US" altLang="zh-CN" sz="3200" b="1" dirty="0">
                <a:latin typeface="Arial" panose="020B0604020202020204" pitchFamily="34" charset="0"/>
              </a:rPr>
              <a:t>                  </a:t>
            </a:r>
            <a:endParaRPr lang="en-US" altLang="zh-CN" sz="3200" b="1" dirty="0">
              <a:latin typeface="Arial" panose="020B0604020202020204" pitchFamily="34" charset="0"/>
            </a:endParaRPr>
          </a:p>
          <a:p>
            <a:pPr defTabSz="678180">
              <a:lnSpc>
                <a:spcPct val="90000"/>
              </a:lnSpc>
              <a:defRPr/>
            </a:pPr>
            <a:r>
              <a:rPr lang="en-US" altLang="zh-CN" sz="3200" b="1" dirty="0">
                <a:latin typeface="Arial" panose="020B0604020202020204" pitchFamily="34" charset="0"/>
              </a:rPr>
              <a:t>                  760581125</a:t>
            </a:r>
            <a:br>
              <a:rPr lang="zh-CN" altLang="en-US" sz="3200" b="1" dirty="0">
                <a:latin typeface="Arial" panose="020B0604020202020204" pitchFamily="34" charset="0"/>
              </a:rPr>
            </a:b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74" y="1124270"/>
            <a:ext cx="488159" cy="4765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65907" y="1124905"/>
            <a:ext cx="35870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空天地海一体化大数据应用技术国家工程实验室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Integrated Air-Space-Ground-Ocean Big Data Application Technology</a:t>
            </a:r>
            <a:endParaRPr lang="zh-CN" altLang="en-US" sz="8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60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语句输出不同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print(3,4)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3 4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print(3,4)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(3, 4)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除法运算“/”不同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1/2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0.5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 / 2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&gt;&gt;&gt; 1.0 / 2.0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2400" b="1">
                <a:latin typeface="等线" panose="02010600030101010101" charset="-122"/>
                <a:sym typeface="+mn-ea"/>
              </a:rPr>
              <a:t>0.5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不等于运算符不同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3721735"/>
            <a:ext cx="4194175" cy="256921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3721735"/>
            <a:ext cx="4194175" cy="256984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794249" y="3721639"/>
            <a:ext cx="4195067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1!=2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1&lt;&gt;2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File "&lt;stdin&gt;", line 1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  1&lt;&gt;2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        ^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 err="1">
                <a:latin typeface="等线" panose="02010600030101010101" charset="-122"/>
                <a:sym typeface="+mn-ea"/>
              </a:rPr>
              <a:t>SyntaxError</a:t>
            </a:r>
            <a:r>
              <a:rPr lang="en-US" altLang="zh-CN" sz="2000" b="1" dirty="0">
                <a:latin typeface="等线" panose="02010600030101010101" charset="-122"/>
                <a:sym typeface="+mn-ea"/>
              </a:rPr>
              <a:t>: invalid syntax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23069" y="3912057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1!=2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&gt;&gt;&gt; 1&lt;&gt;2</a:t>
            </a:r>
            <a:endParaRPr lang="zh-CN" altLang="zh-CN" sz="20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等线" panose="02010600030101010101" charset="-122"/>
                <a:sym typeface="+mn-ea"/>
              </a:rPr>
              <a:t>True</a:t>
            </a:r>
            <a:endParaRPr lang="en-US" altLang="zh-CN" sz="20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import导入模块不同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5" y="4100830"/>
            <a:ext cx="39312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 dirty="0">
                <a:latin typeface="等线" panose="02010600030101010101" charset="-122"/>
                <a:sym typeface="+mn-ea"/>
              </a:rPr>
              <a:t>        import导入模块和包是默认按照绝对路径导入，如果只写相对路径，解释器会报错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977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latin typeface="等线" panose="02010600030101010101" charset="-122"/>
                <a:sym typeface="+mn-ea"/>
              </a:rPr>
              <a:t>        默认是按照</a:t>
            </a:r>
            <a:r>
              <a:rPr lang="en-US" sz="2400" b="1" dirty="0">
                <a:solidFill>
                  <a:srgbClr val="FF0000"/>
                </a:solidFill>
                <a:latin typeface="等线" panose="02010600030101010101" charset="-122"/>
                <a:sym typeface="+mn-ea"/>
              </a:rPr>
              <a:t>相对路径</a:t>
            </a:r>
            <a:r>
              <a:rPr lang="en-US" sz="2400" b="1" dirty="0">
                <a:latin typeface="等线" panose="02010600030101010101" charset="-122"/>
                <a:sym typeface="+mn-ea"/>
              </a:rPr>
              <a:t>导入模块和包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1.语法简洁、易学易懂</a:t>
            </a:r>
            <a:endParaRPr lang="zh-CN" altLang="en-US" sz="2400" dirty="0"/>
          </a:p>
          <a:p>
            <a:pPr marL="0" indent="0" algn="l">
              <a:buNone/>
            </a:pP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2.免费开源的理念</a:t>
            </a:r>
            <a:endParaRPr lang="zh-CN" altLang="en-US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4.是一种解释型语言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5.具有丰富的库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6.规范的代码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7.面向对象</a:t>
            </a:r>
            <a:endParaRPr lang="en-US" altLang="zh-CN" sz="2400" b="1" dirty="0">
              <a:latin typeface="+mn-ea"/>
              <a:cs typeface="宋体" panose="02010600030101010101" pitchFamily="2" charset="-122"/>
            </a:endParaRPr>
          </a:p>
          <a:p>
            <a:pPr marL="0" indent="0" algn="l">
              <a:buNone/>
            </a:pPr>
            <a:r>
              <a:rPr lang="en-US" altLang="zh-CN" sz="2400" b="1" dirty="0">
                <a:latin typeface="+mn-ea"/>
                <a:cs typeface="宋体" panose="02010600030101010101" pitchFamily="2" charset="-122"/>
                <a:sym typeface="+mn-ea"/>
              </a:rPr>
              <a:t>8.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其他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677" y="2117667"/>
            <a:ext cx="2371550" cy="3603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  <p:bldP spid="2" grpId="0" bldLvl="2" autoUpdateAnimBg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1.</a:t>
            </a:r>
            <a:r>
              <a:rPr lang="zh-CN" altLang="en-US" sz="2400" b="1" dirty="0">
                <a:latin typeface="+mn-ea"/>
                <a:ea typeface="+mn-ea"/>
                <a:cs typeface="+mn-ea"/>
                <a:sym typeface="+mn-ea"/>
              </a:rPr>
              <a:t>语法简洁、易学易懂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505" y="3363595"/>
            <a:ext cx="77076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    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Python有相对较少的关键字，结构简单，和一个明确定义的语法，学习起来更加简单。Python代码定义的更清晰，阅读一个良好的Python程序，就像在阅读一段语法要求严格的英语段落一样。</a:t>
            </a:r>
            <a:endParaRPr lang="zh-CN" altLang="en-US" sz="2400" b="1">
              <a:latin typeface="+mn-ea"/>
              <a:ea typeface="+mn-ea"/>
              <a:cs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5007024"/>
            <a:ext cx="2406774" cy="1390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4866640"/>
            <a:ext cx="3565525" cy="167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0612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2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免费开源</a:t>
            </a:r>
            <a:r>
              <a:rPr lang="zh-CN" altLang="en-US" sz="2400" b="1" dirty="0">
                <a:latin typeface="+mn-ea"/>
                <a:cs typeface="宋体" panose="02010600030101010101" pitchFamily="2" charset="-122"/>
                <a:sym typeface="+mn-ea"/>
              </a:rPr>
              <a:t>的理念</a:t>
            </a:r>
            <a:endParaRPr lang="zh-CN" altLang="en-US" sz="2400" b="1" dirty="0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sz="2400" b="1" dirty="0">
                <a:latin typeface="+mn-ea"/>
                <a:sym typeface="+mn-ea"/>
              </a:rPr>
              <a:t>    用户可以自由地发布这个软件的拷贝，查看它的源代码，研究其代码细节或进行二次开发。具有许多针对不同项目设计的现成框架以及开源工具，拥有大量的文档、教程、问答等资料。</a:t>
            </a:r>
            <a:endParaRPr lang="zh-CN" sz="2400" b="1" dirty="0">
              <a:latin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5043170"/>
            <a:ext cx="2808605" cy="1350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20" y="4909185"/>
            <a:ext cx="2637155" cy="13620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4586605"/>
            <a:ext cx="3159760" cy="1497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低级语言泛指机器语言和汇编语言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。</a:t>
            </a:r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优点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执行速度快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缺点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代码编写难度较大，可读性较差。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具有较高的机器相关性。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Python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是一种高级语言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高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级语言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优点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编写容易，代码可读性好。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可移植。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缺点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：</a:t>
            </a:r>
            <a:endParaRPr lang="zh-CN"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需要先翻译成低级语言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才能运行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，效率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相对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较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低。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对硬件的可控性相对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较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弱，目标代码量较大。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811149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4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是一种解释型语言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    编译型语言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可以从源文件转换成机器可以执行或调用的程序。这个过程通过编译器和不同的标记、选项完成。运行程序的时候，连接/转载器软件把程序从硬盘复制到内存中并且运行，无需重新编译，所以程序执行效率较高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优点是运行速度快，代码效率高，编译后程序不可以修改，且看不到源码，保密性较好。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缺点是代码需要经过编译方可运行，可移植性差，只能在兼容的操作系统上运行。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521460"/>
            <a:ext cx="4831080" cy="7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9144000" cy="21336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3" name="Oval 7"/>
          <p:cNvSpPr>
            <a:spLocks noChangeArrowheads="1"/>
          </p:cNvSpPr>
          <p:nvPr/>
        </p:nvSpPr>
        <p:spPr bwMode="auto">
          <a:xfrm>
            <a:off x="1447800" y="304800"/>
            <a:ext cx="990600" cy="1600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0" y="2133600"/>
            <a:ext cx="91440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83147" y="686354"/>
            <a:ext cx="7065317" cy="914400"/>
          </a:xfrm>
        </p:spPr>
        <p:txBody>
          <a:bodyPr/>
          <a:lstStyle/>
          <a:p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《Python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5"/>
          <p:cNvSpPr txBox="1"/>
          <p:nvPr/>
        </p:nvSpPr>
        <p:spPr bwMode="auto">
          <a:xfrm>
            <a:off x="2267585" y="3306445"/>
            <a:ext cx="512381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zh-CN" altLang="en-US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 </a:t>
            </a:r>
            <a:r>
              <a:rPr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Python编程</a:t>
            </a:r>
            <a:r>
              <a:rPr lang="zh-CN"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起</a:t>
            </a:r>
            <a:r>
              <a:rPr sz="36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</a:t>
            </a:r>
            <a:endParaRPr sz="3600" kern="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3528" y="404664"/>
            <a:ext cx="1579758" cy="1573439"/>
            <a:chOff x="-37861" y="1124744"/>
            <a:chExt cx="1084458" cy="1080120"/>
          </a:xfrm>
        </p:grpSpPr>
        <p:sp>
          <p:nvSpPr>
            <p:cNvPr id="17" name="椭圆 16"/>
            <p:cNvSpPr/>
            <p:nvPr userDrawn="1"/>
          </p:nvSpPr>
          <p:spPr bwMode="auto">
            <a:xfrm>
              <a:off x="36316" y="1196752"/>
              <a:ext cx="936104" cy="9361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861" y="1124744"/>
              <a:ext cx="1084458" cy="10801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811149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4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是一种解释型语言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400" b="1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解释型语言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不需要编译成二进制代码，可以直接从源代码运行程序。在计算机内部，Python解释器把源代码转换成字节码的中间形式，再把它翻译成计算机使用的机器语言并运行。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优点是可移植性好，只要有解释器环境，程序就可以在不同的操作系统上运行。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缺点是代码需要有专门的解释器，在程序运行时，除要给用户程序本身分配内存空间外，解释器也占用系统资源，所以其运行速度较慢。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521460"/>
            <a:ext cx="4831080" cy="7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5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具有丰富的库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具有一个广泛的标准库，它可以处理各种工作，包括正则表达式、文档生成、单元测试、线程、数据库、网页浏览器、电子邮件、GUI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等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与系统有关的操作。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除了标准库外，还有许多其他高质量的第三方库，如wxPython、Twisted和Python图像库等。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5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具有丰富的库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0" y="3366135"/>
            <a:ext cx="1606550" cy="635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3251200"/>
            <a:ext cx="2519680" cy="750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730" y="5165090"/>
            <a:ext cx="1131570" cy="10306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5" y="4300220"/>
            <a:ext cx="3769995" cy="7854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05" y="5469890"/>
            <a:ext cx="1728470" cy="6864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40" y="4444365"/>
            <a:ext cx="1221105" cy="641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5" y="5438140"/>
            <a:ext cx="2199005" cy="48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6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规范的代码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采用强制缩进的方式使得代码具有较佳的可读性。违反了缩进规则的程序不能通过编译，减少了程序员的自由度，有利于统一风格，使得人们在阅读代码时会更加轻松。</a:t>
            </a:r>
            <a:endParaRPr lang="en-US" altLang="zh-CN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254" y="4542422"/>
            <a:ext cx="4382011" cy="2055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7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面向对象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Python既支持面向过程的编程也支持面向对象的编程。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在面向过程的语言中，程序是由过程或是可重用代码的函数构建起来的。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在面向对象的语言中，程序是由数据和功能组合而成的对象构建起来的。与其他语言相比，Python以一种非常强大又简单的方式实现面向对象编程。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0612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8201660" cy="3230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7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面向对象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面向过程的程序设计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将要处理的数据保存到各种独立变量、数组等存储单元中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通过流程控制语句，将业务逻辑写成程序代码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为了使整个程序的结构更加清晰，引入函数的概念来简化程序设计的复杂性  </a:t>
            </a:r>
            <a:endParaRPr lang="zh-CN" altLang="en-US" sz="2000" b="1" dirty="0">
              <a:latin typeface="+mn-ea"/>
              <a:sym typeface="+mn-ea"/>
            </a:endParaRPr>
          </a:p>
          <a:p>
            <a:pPr marL="342900" lvl="1" indent="-342900" algn="l">
              <a:buClrTx/>
              <a:buSzTx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面向对象的程序设计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独立的变量和函数在现实世界中都是不存在的，都依附于某一事物身上，变量就是事物的特征，函数就是事物的功能（或者能力）</a:t>
            </a:r>
            <a:endParaRPr lang="zh-CN" altLang="en-US" sz="2000" b="1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000" b="1" dirty="0">
                <a:latin typeface="+mn-ea"/>
                <a:sym typeface="+mn-ea"/>
              </a:rPr>
              <a:t>解决一个问题是靠多个不同事物的相互作用来完成的</a:t>
            </a:r>
            <a:endParaRPr lang="en-US" altLang="zh-CN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1.1.2  Python的特点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ea typeface="+mn-ea"/>
                <a:cs typeface="+mn-ea"/>
                <a:sym typeface="+mn-ea"/>
              </a:rPr>
              <a:t>8</a:t>
            </a:r>
            <a:r>
              <a:rPr lang="zh-CN" altLang="en-US" sz="2400" b="1">
                <a:latin typeface="+mn-ea"/>
                <a:ea typeface="+mn-ea"/>
                <a:cs typeface="+mn-ea"/>
                <a:sym typeface="+mn-ea"/>
              </a:rPr>
              <a:t>.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其他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可移植性：基于其开放源代码的特性，Python已经被移植到Linux、Windows等许多平台。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可扩展性：可以使用C或C++完成那部分程序，然后从你的Python程序中调用。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可嵌入性：还可以将Python嵌入到C/C++程序，让程序用户获得“脚本化”的能力。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1.Web应用开发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2.科学计算和统计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3.人工智能与大数据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4.系统运维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5.图形界面开发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8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2915" y="2496820"/>
            <a:ext cx="2324100" cy="3525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75005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1.Web应用开发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761" y="3484511"/>
            <a:ext cx="1660782" cy="16521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228" y="4310468"/>
            <a:ext cx="3199167" cy="15995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85" y="4600127"/>
            <a:ext cx="1590903" cy="15909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8" y="2871724"/>
            <a:ext cx="1334047" cy="1334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2.科学计算和统计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776" y="3260596"/>
            <a:ext cx="5679994" cy="315886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语言基础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思维导图--Python编程初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1115060"/>
            <a:ext cx="5116830" cy="548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3.人工智能与大数据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75" y="3067685"/>
            <a:ext cx="7766685" cy="348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4.系统运维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010" y="3833495"/>
            <a:ext cx="3225404" cy="241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35" y="3804920"/>
            <a:ext cx="3667125" cy="2257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1.1.3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Python的应用领域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None/>
            </a:pP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5.图形界面开发</a:t>
            </a:r>
            <a:endParaRPr lang="en-US" altLang="zh-CN" sz="2400" b="1">
              <a:latin typeface="+mn-ea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3293646"/>
            <a:ext cx="2226943" cy="10772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25" y="3408957"/>
            <a:ext cx="2224237" cy="1025248"/>
          </a:xfrm>
          <a:prstGeom prst="rect">
            <a:avLst/>
          </a:prstGeom>
        </p:spPr>
      </p:pic>
      <p:pic>
        <p:nvPicPr>
          <p:cNvPr id="1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27" y="4677055"/>
            <a:ext cx="5644373" cy="178696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8985" y="2776220"/>
            <a:ext cx="508000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800" b="1">
                <a:latin typeface="+mn-ea"/>
                <a:cs typeface="宋体" panose="02010600030101010101" pitchFamily="2" charset="-122"/>
              </a:rPr>
              <a:t>1.2.</a:t>
            </a:r>
            <a:r>
              <a:rPr lang="zh-CN" altLang="en-US" sz="2800" b="1">
                <a:latin typeface="+mn-ea"/>
                <a:cs typeface="宋体" panose="02010600030101010101" pitchFamily="2" charset="-122"/>
              </a:rPr>
              <a:t>1在Linux下安装Python</a:t>
            </a:r>
            <a:endParaRPr lang="zh-CN" altLang="en-US" sz="28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800" b="1"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985" y="4075430"/>
            <a:ext cx="486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>
                <a:solidFill>
                  <a:schemeClr val="tx1"/>
                </a:solidFill>
                <a:latin typeface="+mn-ea"/>
                <a:cs typeface="宋体" panose="02010600030101010101" pitchFamily="2" charset="-122"/>
                <a:sym typeface="+mn-ea"/>
              </a:rPr>
              <a:t>1.2.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宋体" panose="02010600030101010101" pitchFamily="2" charset="-122"/>
                <a:sym typeface="+mn-ea"/>
              </a:rPr>
              <a:t>2在Windows下安装Python</a:t>
            </a:r>
            <a:endParaRPr lang="en-US" altLang="zh-CN" sz="2800" b="1">
              <a:solidFill>
                <a:schemeClr val="tx1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 Ubuntu中默认安装的Python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3799840"/>
            <a:ext cx="7228840" cy="13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 在Ubuntu中安装更高版本的Python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800" y="3305810"/>
            <a:ext cx="7824470" cy="2676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apt-get最常用的三个命令如下：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apt-get update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定期运行以确保我们的软件包列表是最新的。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apt-get install 软件包名称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安装一个新软件包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apt-get remove 软件包名称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卸载一个已安装的软件包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 在Ubuntu中安装更高版本的Python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3067685"/>
            <a:ext cx="8168005" cy="2922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p>
            <a:pPr algn="l">
              <a:lnSpc>
                <a:spcPct val="100000"/>
              </a:lnSpc>
              <a:buClrTx/>
              <a:buSzTx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使用apt-get安装Python 3.7的依赖环境包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（1）更新软件包列表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sudo apt-get update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（2）安装依赖环境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sudo apt-get install build-essential checkinstall python-dev python-setuptools python-pip python-smbus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sudo apt-get install libreadline-gplv2-dev libncursesw5-dev libssl-dev libsqlite3-dev tk-dev libgdbm-dev libc6-dev libbz2-dev libffi-dev</a:t>
            </a:r>
            <a:endParaRPr lang="zh-CN" altLang="en-US" sz="2000" b="1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5355" y="3494405"/>
            <a:ext cx="426783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 在Ubuntu中安装更高版本的Python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3058795"/>
            <a:ext cx="8409305" cy="3538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p>
            <a:pPr algn="l">
              <a:lnSpc>
                <a:spcPct val="100000"/>
              </a:lnSpc>
              <a:buClrTx/>
              <a:buSzTx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使用apt-get安装Python 3.7的依赖环境包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（3）下载Python 3.7.0源码文件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创建用户保存源码文件的目录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cd ~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mkdir src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cd ~/src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使用wget下载Python3.7.0源文件压缩包到新建的文件目录，并完成解压缩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 fontAlgn="auto" latinLnBrk="1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sudo wget https://www.python.org/ftp/python/3.7.0/Python-3.7.0.tgz                         </a:t>
            </a:r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#</a:t>
            </a: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下载文件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 fontAlgn="auto" latinLnBrk="1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sudo tar xzf Python-3.7.0.tgz    </a:t>
            </a:r>
            <a:r>
              <a:rPr lang="en-US" altLang="zh-CN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#</a:t>
            </a: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解压缩下载的文件</a:t>
            </a:r>
            <a:endParaRPr lang="zh-CN" altLang="en-US" sz="2000" b="1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 在Ubuntu中安装更高版本的Python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3058795"/>
            <a:ext cx="8409305" cy="3230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p>
            <a:pPr algn="l">
              <a:lnSpc>
                <a:spcPct val="100000"/>
              </a:lnSpc>
              <a:buClrTx/>
              <a:buSzTx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使用apt-get安装Python 3.7的依赖环境包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（4）编译安装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cd Python-3.7.0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sudo ./configure --prefix=/usr/bin/Python3.7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sudo make &amp;&amp; sudo make install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在/usr/bin目录中创建一个新目录Python3.7,并将Python3.7.0安装到这个目录里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（5）</a:t>
            </a:r>
            <a:r>
              <a:rPr sz="2000" b="1">
                <a:cs typeface="宋体" panose="02010600030101010101" pitchFamily="2" charset="-122"/>
                <a:sym typeface="+mn-ea"/>
              </a:rPr>
              <a:t>检测程序是否安装成功</a:t>
            </a:r>
            <a:endParaRPr sz="2000" b="1"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cd /usr/bin/Python3.7/bin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    ./python3.7</a:t>
            </a:r>
            <a:endParaRPr lang="zh-CN" altLang="en-US" sz="2000" b="1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0" y="5558155"/>
            <a:ext cx="4975860" cy="89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1.2.1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在Linux下安装Python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 在Ubuntu中安装更高版本的Python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3058795"/>
            <a:ext cx="8409305" cy="2614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p>
            <a:pPr algn="l">
              <a:lnSpc>
                <a:spcPct val="100000"/>
              </a:lnSpc>
              <a:buClrTx/>
              <a:buSzTx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使用apt-get安装Python 3.7的依赖环境包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（6）使Python3.7.0成为Ubuntu默认的Python解释器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sudo update-alternatives --install /usr/bin/python python /usr/bin/python2 100</a:t>
            </a:r>
            <a:endParaRPr lang="zh-CN" altLang="en-US" sz="2000" b="1">
              <a:latin typeface="Times New Roman" panose="02020603050405020304" pitchFamily="18" charset="0"/>
              <a:ea typeface="华文中宋" panose="02010600040101010101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sudo update-alternatives --install /usr/bin/python python /usr/bin/Python3.7/bin/python3.7 200</a:t>
            </a:r>
            <a:endParaRPr lang="zh-CN" altLang="en-US" sz="20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修改默认执行的Python版本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>
                <a:latin typeface="Times New Roman" panose="02020603050405020304" pitchFamily="18" charset="0"/>
                <a:ea typeface="华文中宋" panose="02010600040101010101" charset="-122"/>
                <a:cs typeface="宋体" panose="02010600030101010101" pitchFamily="2" charset="-122"/>
                <a:sym typeface="+mn-ea"/>
              </a:rPr>
              <a:t>sudo update-alternatives --config python</a:t>
            </a:r>
            <a:endParaRPr lang="zh-CN" altLang="en-US" sz="2000" b="1">
              <a:solidFill>
                <a:schemeClr val="tx1"/>
              </a:solidFill>
              <a:latin typeface="+mn-ea"/>
              <a:cs typeface="宋体" panose="02010600030101010101" pitchFamily="2" charset="-122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0" y="5119370"/>
            <a:ext cx="3496310" cy="125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6"/>
          <p:cNvGrpSpPr/>
          <p:nvPr/>
        </p:nvGrpSpPr>
        <p:grpSpPr bwMode="auto">
          <a:xfrm>
            <a:off x="1485816" y="1887245"/>
            <a:ext cx="5410200" cy="665163"/>
            <a:chOff x="1248" y="1200"/>
            <a:chExt cx="3408" cy="419"/>
          </a:xfrm>
        </p:grpSpPr>
        <p:grpSp>
          <p:nvGrpSpPr>
            <p:cNvPr id="6" name="Group 8"/>
            <p:cNvGrpSpPr/>
            <p:nvPr/>
          </p:nvGrpSpPr>
          <p:grpSpPr bwMode="auto">
            <a:xfrm>
              <a:off x="1248" y="1200"/>
              <a:ext cx="480" cy="419"/>
              <a:chOff x="1110" y="2656"/>
              <a:chExt cx="1549" cy="1351"/>
            </a:xfrm>
          </p:grpSpPr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tx2">
                      <a:gamma/>
                      <a:shade val="46275"/>
                      <a:invGamma/>
                    </a:schemeClr>
                  </a:gs>
                  <a:gs pos="100000">
                    <a:schemeClr val="tx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Line 16"/>
            <p:cNvSpPr>
              <a:spLocks noChangeShapeType="1"/>
            </p:cNvSpPr>
            <p:nvPr/>
          </p:nvSpPr>
          <p:spPr bwMode="auto">
            <a:xfrm>
              <a:off x="1632" y="1584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17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866" y="1207"/>
              <a:ext cx="1329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Python概述</a:t>
              </a:r>
              <a:endPara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gray">
            <a:xfrm>
              <a:off x="1291" y="1262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1.1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37"/>
          <p:cNvGrpSpPr/>
          <p:nvPr/>
        </p:nvGrpSpPr>
        <p:grpSpPr bwMode="auto">
          <a:xfrm>
            <a:off x="1492166" y="3354730"/>
            <a:ext cx="5410200" cy="665163"/>
            <a:chOff x="1248" y="1776"/>
            <a:chExt cx="3408" cy="419"/>
          </a:xfrm>
        </p:grpSpPr>
        <p:grpSp>
          <p:nvGrpSpPr>
            <p:cNvPr id="14" name="Group 12"/>
            <p:cNvGrpSpPr/>
            <p:nvPr/>
          </p:nvGrpSpPr>
          <p:grpSpPr bwMode="auto">
            <a:xfrm>
              <a:off x="1248" y="1776"/>
              <a:ext cx="480" cy="419"/>
              <a:chOff x="3174" y="2656"/>
              <a:chExt cx="1549" cy="1351"/>
            </a:xfrm>
          </p:grpSpPr>
          <p:sp>
            <p:nvSpPr>
              <p:cNvPr id="18" name="AutoShape 13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AutoShape 14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1632" y="2160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866" y="1824"/>
              <a:ext cx="1545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Python的安装</a:t>
              </a:r>
              <a:endPara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1291" y="1838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1.2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38"/>
          <p:cNvGrpSpPr/>
          <p:nvPr/>
        </p:nvGrpSpPr>
        <p:grpSpPr bwMode="auto">
          <a:xfrm>
            <a:off x="1485816" y="4718710"/>
            <a:ext cx="5410200" cy="747713"/>
            <a:chOff x="1248" y="2286"/>
            <a:chExt cx="3408" cy="471"/>
          </a:xfrm>
        </p:grpSpPr>
        <p:grpSp>
          <p:nvGrpSpPr>
            <p:cNvPr id="22" name="Group 22"/>
            <p:cNvGrpSpPr/>
            <p:nvPr/>
          </p:nvGrpSpPr>
          <p:grpSpPr bwMode="auto">
            <a:xfrm>
              <a:off x="1248" y="2338"/>
              <a:ext cx="480" cy="419"/>
              <a:chOff x="1110" y="2656"/>
              <a:chExt cx="1549" cy="1351"/>
            </a:xfrm>
          </p:grpSpPr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AutoShape 25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tx2">
                      <a:gamma/>
                      <a:shade val="46275"/>
                      <a:invGamma/>
                    </a:schemeClr>
                  </a:gs>
                  <a:gs pos="100000">
                    <a:schemeClr val="tx2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1632" y="2722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1866" y="2286"/>
              <a:ext cx="2152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  <a:buClrTx/>
                <a:buSzTx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Python的开发环境</a:t>
              </a:r>
              <a:endPara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gray">
            <a:xfrm>
              <a:off x="1291" y="2400"/>
              <a:ext cx="38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</a:rPr>
                <a:t>1.3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1.2.2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在Windows下安装Python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1.Python的下载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55" name="组合 55"/>
          <p:cNvGrpSpPr/>
          <p:nvPr/>
        </p:nvGrpSpPr>
        <p:grpSpPr>
          <a:xfrm>
            <a:off x="1159510" y="3347720"/>
            <a:ext cx="7157720" cy="1355090"/>
            <a:chOff x="0" y="0"/>
            <a:chExt cx="5274310" cy="941705"/>
          </a:xfrm>
        </p:grpSpPr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274310" cy="941705"/>
            </a:xfrm>
            <a:prstGeom prst="rect">
              <a:avLst/>
            </a:prstGeom>
          </p:spPr>
        </p:pic>
        <p:sp>
          <p:nvSpPr>
            <p:cNvPr id="54" name="矩形 54"/>
            <p:cNvSpPr/>
            <p:nvPr/>
          </p:nvSpPr>
          <p:spPr>
            <a:xfrm>
              <a:off x="134815" y="685800"/>
              <a:ext cx="902677" cy="82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95" y="4982845"/>
            <a:ext cx="969010" cy="123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1.2.2 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在Windows下安装Python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ts val="3900"/>
              </a:lnSpc>
              <a:buClrTx/>
              <a:buSzTx/>
              <a:buNone/>
            </a:pP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170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altLang="zh-CN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.Python的安装</a:t>
            </a:r>
            <a:endParaRPr lang="en-US" altLang="zh-CN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3444875"/>
            <a:ext cx="3044825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3168015"/>
            <a:ext cx="2245995" cy="22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5560060"/>
            <a:ext cx="5917565" cy="70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1.2.3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607310"/>
            <a:ext cx="787400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1. pip工具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pPr algn="l"/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在Windows环境中，我们进入命令提示符窗口。在提示符下输入如下命令：pip3 --version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pPr algn="l"/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5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795" y="4719320"/>
            <a:ext cx="5485130" cy="172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1.2.3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2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. pip工具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的使用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205" y="2713355"/>
            <a:ext cx="8725535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install		Install packages.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download	Download packages.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uninstall	Uninstall packages.  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freeze		Output installed packages in requirements format.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list		List installed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show		Show information about installed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check	        Verify installed packages have compatible dependencies.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config		Manage local and global configuration.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search		Search PyPI for packages.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wheel		Build wheels from your requirements.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hash		Compute hashes of package archives.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completion	A helper command used for command completion.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debug		Show information useful for debugging.</a:t>
            </a:r>
            <a:endParaRPr sz="1800">
              <a:latin typeface="+mn-ea"/>
              <a:cs typeface="宋体" panose="02010600030101010101" pitchFamily="2" charset="-122"/>
            </a:endParaRPr>
          </a:p>
          <a:p>
            <a:pPr algn="l"/>
            <a:r>
              <a:rPr sz="1800">
                <a:latin typeface="+mn-ea"/>
                <a:cs typeface="宋体" panose="02010600030101010101" pitchFamily="2" charset="-122"/>
              </a:rPr>
              <a:t>help		Show help for commands.</a:t>
            </a:r>
            <a:endParaRPr sz="1800">
              <a:latin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Python的安装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1.2.3  安装和管理Python扩展包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2400" b="1">
                <a:latin typeface="+mn-ea"/>
                <a:cs typeface="宋体" panose="02010600030101010101" pitchFamily="2" charset="-122"/>
                <a:sym typeface="+mn-ea"/>
              </a:rPr>
              <a:t>3</a:t>
            </a:r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. pip工具</a:t>
            </a:r>
            <a:r>
              <a:rPr lang="zh-CN" sz="2400" b="1">
                <a:latin typeface="+mn-ea"/>
                <a:cs typeface="宋体" panose="02010600030101010101" pitchFamily="2" charset="-122"/>
                <a:sym typeface="+mn-ea"/>
              </a:rPr>
              <a:t>的使用实例</a:t>
            </a:r>
            <a:endParaRPr lang="zh-CN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（1）安装一个扩展包：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pip3 install 扩展包名称及版本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（2）卸载一个扩展包：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pip3 uninstall 扩展包名称及版本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endParaRPr sz="2400" b="1">
              <a:latin typeface="+mn-ea"/>
              <a:cs typeface="宋体" panose="02010600030101010101" pitchFamily="2" charset="-122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5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1255" y="2522220"/>
            <a:ext cx="3816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5265420"/>
            <a:ext cx="4194810" cy="1042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1.3.1 IDLE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1.IDLE简介</a:t>
            </a:r>
            <a:endParaRPr sz="2400" b="1">
              <a:latin typeface="+mn-ea"/>
              <a:cs typeface="宋体" panose="02010600030101010101" pitchFamily="2" charset="-122"/>
            </a:endParaRPr>
          </a:p>
          <a:p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Python3.7默认安装后，会在开始菜单中增加一个“IDLE”程序项。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    IDLE的基本功能包括程序语法加亮、段落缩进、基本文本编辑、TABLE键控制和调试程序等</a:t>
            </a:r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930" y="4520565"/>
            <a:ext cx="5930900" cy="1746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1.3.1 IDLE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2.利用IDLE创建Python程序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2105" y="307149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）新建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程序文件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611505" y="3675380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）在程序文件中输入程序语句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332105" y="424116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）保存程序文件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332105" y="4887595"/>
            <a:ext cx="59937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）运行程序</a:t>
            </a:r>
            <a:endParaRPr lang="zh-CN" altLang="en-US" sz="2400" b="1"/>
          </a:p>
        </p:txBody>
      </p:sp>
      <p:pic>
        <p:nvPicPr>
          <p:cNvPr id="4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590" y="1774190"/>
            <a:ext cx="3534410" cy="977900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3" y="2751773"/>
            <a:ext cx="2552065" cy="1353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4135755"/>
            <a:ext cx="2407920" cy="1319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20" y="5347970"/>
            <a:ext cx="4511675" cy="127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32105" y="563118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l">
              <a:buClrTx/>
              <a:buSzTx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）退出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</a:rPr>
              <a:t>IDLE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环境</a:t>
            </a:r>
            <a:endParaRPr lang="zh-CN" altLang="en-US" sz="2400" b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1.3.2  PyCharm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+mn-ea"/>
                <a:cs typeface="宋体" panose="02010600030101010101" pitchFamily="2" charset="-122"/>
                <a:sym typeface="+mn-ea"/>
              </a:rPr>
              <a:t>1.PyCharm的下载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en-US" alt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安装PyCharm community版</a:t>
            </a:r>
            <a:endParaRPr sz="2400" b="1">
              <a:latin typeface="+mn-ea"/>
              <a:cs typeface="宋体" panose="02010600030101010101" pitchFamily="2" charset="-122"/>
              <a:sym typeface="+mn-ea"/>
            </a:endParaRPr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3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9030" y="2522220"/>
            <a:ext cx="3455035" cy="2327910"/>
          </a:xfrm>
          <a:prstGeom prst="rect">
            <a:avLst/>
          </a:prstGeom>
        </p:spPr>
      </p:pic>
      <p:pic>
        <p:nvPicPr>
          <p:cNvPr id="2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20" y="5113655"/>
            <a:ext cx="887095" cy="148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3846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</a:t>
            </a:r>
            <a:r>
              <a:rPr lang="zh-CN" altLang="en-US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运行PyCharm编辑器编辑Python程序</a:t>
            </a:r>
            <a:endParaRPr lang="zh-CN" altLang="en-US" sz="24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（1）导入配置项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（2）软件许可协议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（3）是否共享数据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（4）设置程序主题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（5）创建一个新项目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（6）输入项目名称</a:t>
            </a:r>
            <a:r>
              <a:rPr 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保存路径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tip of day 窗口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（8）创建新的Python程序文件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（9）文件创建完毕</a:t>
            </a:r>
            <a:endParaRPr sz="20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20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（10）运行编辑好的程序文件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9596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1.3.2  PyCharm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4" name="图片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0" y="3405505"/>
            <a:ext cx="4617720" cy="238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26149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 Windows环境下载安装Anaconda</a:t>
            </a:r>
            <a:endParaRPr sz="24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（1）下载。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（2）下载好安装程序，然后双击进行安装，在欢迎界面中选择next按钮。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（3）用户协议界面，在用户协议界面中选择I Agree。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（4）安装类型窗口，选择All User。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（5）安装选项窗口。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000" b="1">
                <a:latin typeface="+mn-ea"/>
                <a:cs typeface="宋体" panose="02010600030101010101" pitchFamily="2" charset="-122"/>
                <a:sym typeface="+mn-ea"/>
              </a:rPr>
              <a:t>6</a:t>
            </a:r>
            <a:r>
              <a:rPr lang="zh-CN" altLang="en-US" sz="2000" b="1">
                <a:latin typeface="+mn-ea"/>
                <a:cs typeface="宋体" panose="02010600030101010101" pitchFamily="2" charset="-122"/>
                <a:sym typeface="+mn-ea"/>
              </a:rPr>
              <a:t>）安装完成。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9596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1.3.3  Anaconda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-21474825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3168" y="1119188"/>
            <a:ext cx="2577465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580" y="4492308"/>
            <a:ext cx="2442210" cy="1887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55" y="5146040"/>
            <a:ext cx="1101090" cy="1234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95960" y="2301240"/>
            <a:ext cx="81534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/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800" b="1" dirty="0">
                <a:latin typeface="+mn-ea"/>
                <a:cs typeface="宋体" panose="02010600030101010101" pitchFamily="2" charset="-122"/>
                <a:sym typeface="+mn-ea"/>
              </a:rPr>
              <a:t>是一门跨平台、开源、免费的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解释型</a:t>
            </a:r>
            <a:r>
              <a:rPr lang="zh-CN" altLang="en-US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+mn-ea"/>
                <a:cs typeface="宋体" panose="02010600030101010101" pitchFamily="2" charset="-122"/>
                <a:sym typeface="+mn-ea"/>
              </a:rPr>
              <a:t>高级</a:t>
            </a:r>
            <a:r>
              <a:rPr lang="zh-CN" altLang="en-US" sz="2800" b="1" dirty="0">
                <a:latin typeface="+mn-ea"/>
                <a:cs typeface="宋体" panose="02010600030101010101" pitchFamily="2" charset="-122"/>
                <a:sym typeface="+mn-ea"/>
              </a:rPr>
              <a:t>动态</a:t>
            </a:r>
            <a:r>
              <a:rPr lang="zh-CN" altLang="en-US" sz="2800" b="1" dirty="0">
                <a:latin typeface="+mn-ea"/>
                <a:sym typeface="+mn-ea"/>
              </a:rPr>
              <a:t>编程语言，</a:t>
            </a:r>
            <a:r>
              <a:rPr lang="zh-CN" altLang="zh-CN" sz="2800" b="1" dirty="0">
                <a:latin typeface="+mn-ea"/>
                <a:sym typeface="+mn-ea"/>
              </a:rPr>
              <a:t>是一种通用编程语言</a:t>
            </a:r>
            <a:r>
              <a:rPr lang="zh-CN" altLang="en-US" sz="2800" b="1" dirty="0">
                <a:latin typeface="+mn-ea"/>
                <a:sym typeface="+mn-ea"/>
              </a:rPr>
              <a:t>。</a:t>
            </a:r>
            <a:endParaRPr lang="zh-CN" altLang="en-US" sz="2800" b="1" dirty="0">
              <a:latin typeface="+mn-ea"/>
              <a:sym typeface="+mn-ea"/>
            </a:endParaRPr>
          </a:p>
          <a:p>
            <a:pPr indent="0"/>
            <a:endParaRPr lang="zh-CN" altLang="en-US" sz="2800" b="1" dirty="0">
              <a:latin typeface="+mn-ea"/>
              <a:sym typeface="+mn-ea"/>
            </a:endParaRPr>
          </a:p>
          <a:p>
            <a:pPr algn="l">
              <a:buClrTx/>
              <a:buSzTx/>
            </a:pPr>
            <a:r>
              <a:rPr lang="zh-CN" altLang="zh-CN" sz="2800" b="1" dirty="0">
                <a:latin typeface="+mn-ea"/>
                <a:sym typeface="+mn-ea"/>
              </a:rPr>
              <a:t>Python支持命令式编程、函数式编程，完全支持面向对象程序设计，语法简洁清晰，并且拥有大量的几乎支持所有领域应用开发的成熟扩展库。</a:t>
            </a:r>
            <a:endParaRPr lang="zh-CN" altLang="zh-CN" sz="2800" b="1" dirty="0">
              <a:latin typeface="+mn-ea"/>
            </a:endParaRPr>
          </a:p>
          <a:p>
            <a:pPr indent="0"/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  <p:bldP spid="27" grpId="0" bldLvl="2" autoUpdateAnimBg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 conda命令的基本使用</a:t>
            </a:r>
            <a:endParaRPr lang="zh-CN" altLang="en-US" sz="2000" b="1">
              <a:latin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9596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1.3.3  Anaconda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36905" y="3136265"/>
          <a:ext cx="7920355" cy="32569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202940"/>
                <a:gridCol w="4717415"/>
              </a:tblGrid>
              <a:tr h="3689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命令形式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主要功能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ctr"/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info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显示Anaconda信息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list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查看已经安装的扩展包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install 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安装一个扩展包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remove 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删除一个扩展包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update 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更新扩展包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9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create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创建一个虚拟环境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activate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激活一个虚拟环境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  <a:tr h="368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conda deactivate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</a:rPr>
                        <a:t>关闭当前虚拟环境，返回默认环境</a:t>
                      </a:r>
                      <a:endParaRPr lang="en-US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68580" marR="68580" marT="0" marB="0" vert="horz" anchor="t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Jupyter Notebook 开发环境的使用</a:t>
            </a:r>
            <a:endParaRPr sz="24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1.3.3  Anaconda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05" y="2819400"/>
            <a:ext cx="7211695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eaLnBrk="1" latinLnBrk="0" hangingPunct="1"/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基本使用流程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①新建程序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②输入程序块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③运行刚刚输入的程序块并查看运行结果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④编写注释 、程序块标题等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⑤保存程序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9" name="图片 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620" y="2819400"/>
            <a:ext cx="3646170" cy="1003935"/>
          </a:xfrm>
          <a:prstGeom prst="rect">
            <a:avLst/>
          </a:prstGeom>
        </p:spPr>
      </p:pic>
      <p:pic>
        <p:nvPicPr>
          <p:cNvPr id="4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5" y="1507490"/>
            <a:ext cx="2964180" cy="216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图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05" y="4781550"/>
            <a:ext cx="4995545" cy="1508760"/>
          </a:xfrm>
          <a:prstGeom prst="rect">
            <a:avLst/>
          </a:prstGeom>
        </p:spPr>
      </p:pic>
      <p:pic>
        <p:nvPicPr>
          <p:cNvPr id="82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5092065"/>
            <a:ext cx="4651375" cy="140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Python的开发环境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2359025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3. Jupyter Notebook 开发环境的使用</a:t>
            </a:r>
            <a:endParaRPr sz="2400" b="1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algn="l">
              <a:lnSpc>
                <a:spcPts val="3900"/>
              </a:lnSpc>
              <a:buClrTx/>
              <a:buSz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1.3.3  Anaconda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05" y="2819400"/>
            <a:ext cx="721169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（2）编辑界面的组成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/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8" descr="示例文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865" y="3482340"/>
            <a:ext cx="5607050" cy="2797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4349115" cy="577215"/>
          </a:xfrm>
        </p:spPr>
        <p:txBody>
          <a:bodyPr/>
          <a:lstStyle/>
          <a:p>
            <a:pPr algn="l"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505" y="1965325"/>
            <a:ext cx="787400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Python语言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两个系列版本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Python语言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特点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的应用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领域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Python</a:t>
            </a:r>
            <a:r>
              <a:rPr lang="zh-CN"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及</a:t>
            </a: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扩展包的安装和管理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"/>
            </a:pPr>
            <a:r>
              <a:rPr sz="2400" b="1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开发环境安装及使用</a:t>
            </a:r>
            <a:endParaRPr lang="zh-CN" altLang="en-US" sz="2400"/>
          </a:p>
          <a:p>
            <a:endParaRPr lang="zh-CN" altLang="en-US" sz="2400" b="1">
              <a:latin typeface="+mn-ea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05" y="1268730"/>
            <a:ext cx="3761740" cy="577215"/>
          </a:xfrm>
        </p:spPr>
        <p:txBody>
          <a:bodyPr/>
          <a:lstStyle/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95960" y="2301240"/>
            <a:ext cx="8153400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0">
              <a:buNone/>
            </a:pPr>
            <a:r>
              <a:rPr lang="zh-CN" altLang="en-US" sz="2800" b="1">
                <a:latin typeface="+mn-ea"/>
                <a:cs typeface="Times New Roman" panose="02020603050405020304" pitchFamily="18" charset="0"/>
                <a:sym typeface="+mn-ea"/>
              </a:rPr>
              <a:t>为什么用</a:t>
            </a:r>
            <a:r>
              <a:rPr lang="en-US" altLang="zh-CN" sz="2800" b="1">
                <a:latin typeface="+mn-ea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800" b="1">
                <a:latin typeface="+mn-ea"/>
                <a:cs typeface="Times New Roman" panose="02020603050405020304" pitchFamily="18" charset="0"/>
                <a:sym typeface="+mn-ea"/>
              </a:rPr>
              <a:t>？</a:t>
            </a:r>
            <a:endParaRPr lang="zh-CN" altLang="en-US" sz="2800" b="1">
              <a:latin typeface="+mn-ea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zh-CN" sz="2800" b="1">
              <a:latin typeface="+mn-ea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易于学习和容易理解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开源工具多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Python可靠且高效</a:t>
            </a:r>
            <a:endParaRPr lang="zh-CN" altLang="en-US" sz="2400" b="1">
              <a:latin typeface="+mn-ea"/>
              <a:cs typeface="宋体" panose="02010600030101010101" pitchFamily="2" charset="-122"/>
            </a:endParaRPr>
          </a:p>
          <a:p>
            <a:pPr algn="l"/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在人工智能领域的普及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2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83810" y="1764348"/>
            <a:ext cx="3157538" cy="420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 autoUpdateAnimBg="0" build="p"/>
      <p:bldP spid="27" grpId="0" bldLvl="2" autoUpdateAnimBg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65"/>
            <a:ext cx="81534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1.0 - 1994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2.0 - 2000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 </a:t>
            </a:r>
            <a:endParaRPr lang="zh-CN" altLang="en-US" sz="2400" b="0">
              <a:solidFill>
                <a:srgbClr val="333333"/>
              </a:solidFill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2.6 - 2008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 </a:t>
            </a:r>
            <a:endParaRPr lang="zh-CN" altLang="en-US" sz="2400">
              <a:latin typeface="+mn-ea"/>
              <a:cs typeface="宋体" panose="02010600030101010101" pitchFamily="2" charset="-122"/>
              <a:sym typeface="+mn-ea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2.7 - 2010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7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3.0 - 2008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12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宋体" panose="02010600030101010101" pitchFamily="2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3.6 - 2016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12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3.7 - 201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8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6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2400" b="0">
              <a:latin typeface="+mn-ea"/>
              <a:cs typeface="宋体" panose="02010600030101010101" pitchFamily="2" charset="-122"/>
            </a:endParaRPr>
          </a:p>
          <a:p>
            <a:pPr indent="0" fontAlgn="auto">
              <a:buNone/>
            </a:pPr>
            <a:r>
              <a:rPr lang="zh-CN" altLang="en-US" sz="2400">
                <a:latin typeface="+mn-ea"/>
                <a:cs typeface="微软雅黑" panose="020B0503020204020204" pitchFamily="34" charset="-122"/>
                <a:sym typeface="+mn-ea"/>
              </a:rPr>
              <a:t>・</a:t>
            </a:r>
            <a:r>
              <a:rPr lang="en-US" altLang="zh-CN" sz="2400">
                <a:latin typeface="+mn-ea"/>
                <a:cs typeface="Times New Roman" panose="02020603050405020304" pitchFamily="18" charset="0"/>
                <a:sym typeface="+mn-ea"/>
              </a:rPr>
              <a:t>Python 3.8 -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2019 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年 </a:t>
            </a:r>
            <a:r>
              <a:rPr lang="en-US" altLang="zh-CN" sz="2400">
                <a:latin typeface="+mn-ea"/>
                <a:cs typeface="宋体" panose="02010600030101010101" pitchFamily="2" charset="-122"/>
                <a:sym typeface="+mn-ea"/>
              </a:rPr>
              <a:t>10</a:t>
            </a:r>
            <a:r>
              <a:rPr lang="zh-CN" altLang="en-US" sz="2400">
                <a:latin typeface="+mn-ea"/>
                <a:cs typeface="宋体" panose="02010600030101010101" pitchFamily="2" charset="-122"/>
                <a:sym typeface="+mn-ea"/>
              </a:rPr>
              <a:t>月</a:t>
            </a:r>
            <a:endParaRPr lang="zh-CN" altLang="zh-CN" sz="2400" dirty="0"/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5995" y="1607820"/>
            <a:ext cx="2619375" cy="393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055995" y="5755640"/>
            <a:ext cx="2717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Guido van Rossum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468693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zh-CN" altLang="en-US" sz="2400" b="1">
                <a:latin typeface="+mn-ea"/>
                <a:cs typeface="宋体" panose="02010600030101010101" pitchFamily="2" charset="-122"/>
                <a:sym typeface="+mn-ea"/>
              </a:rPr>
              <a:t>目前，Python官网同时发行Python 2.x和Python 3.x两个系列的版本。由于语法层面及解释器内部的诸多改进，为了不带入过多的累赘，Python 3.0在设计的时候没有考虑向下兼容。所有基于Python 2.x系列版本编写的库函数，都必须经过修改以后才能被Python 3.x系列版本使用。</a:t>
            </a:r>
            <a:endParaRPr lang="zh-CN" altLang="zh-CN" sz="2400" dirty="0"/>
          </a:p>
        </p:txBody>
      </p:sp>
      <p:pic>
        <p:nvPicPr>
          <p:cNvPr id="2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5995" y="1607820"/>
            <a:ext cx="2619375" cy="393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055995" y="5755640"/>
            <a:ext cx="2717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Guido van Rossum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5800" y="1845945"/>
            <a:ext cx="5286375" cy="475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900"/>
              </a:lnSpc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1.1.1  </a:t>
            </a:r>
            <a:r>
              <a:rPr lang="en-US" altLang="zh-CN" sz="24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Python的发展历程</a:t>
            </a:r>
            <a:endParaRPr lang="en-US" altLang="zh-CN" sz="2400" kern="0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Python2.X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和 </a:t>
            </a: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Python3.X 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等线" panose="02010600030101010101" charset="-122"/>
                <a:sym typeface="+mn-ea"/>
              </a:rPr>
              <a:t>的区别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等线" panose="02010600030101010101" charset="-122"/>
              <a:sym typeface="+mn-ea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/>
        </p:nvSpPr>
        <p:spPr>
          <a:xfrm>
            <a:off x="601345" y="1268730"/>
            <a:ext cx="3761740" cy="577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ts val="1300"/>
              </a:spcBef>
              <a:buClr>
                <a:srgbClr val="CCFF3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Python概述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"/>
          <p:cNvSpPr/>
          <p:nvPr/>
        </p:nvSpPr>
        <p:spPr>
          <a:xfrm>
            <a:off x="440293" y="3198575"/>
            <a:ext cx="826410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编码方式不同</a:t>
            </a:r>
            <a:r>
              <a:rPr lang="zh-CN" altLang="zh-CN" sz="24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4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955" y="4007485"/>
            <a:ext cx="4194175" cy="22834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0430" y="4007485"/>
            <a:ext cx="4194175" cy="228409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9895" y="5983040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Python2.x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5248" y="5956749"/>
            <a:ext cx="1752600" cy="51435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r>
              <a:rPr lang="en-US" altLang="zh-CN" sz="1800" noProof="1">
                <a:solidFill>
                  <a:srgbClr val="FFFFFF"/>
                </a:solidFill>
                <a:ea typeface="等线" panose="02010600030101010101" charset="-122"/>
              </a:rPr>
              <a:t>Python3.x</a:t>
            </a:r>
            <a:endParaRPr lang="zh-CN" altLang="en-US" sz="1800" noProof="1">
              <a:solidFill>
                <a:srgbClr val="FFFFFF"/>
              </a:solidFill>
              <a:ea typeface="等线" panose="02010600030101010101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866004" y="4100734"/>
            <a:ext cx="4195067" cy="1641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 = "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"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'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’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564344" y="4123512"/>
            <a:ext cx="407306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 = "</a:t>
            </a:r>
            <a:r>
              <a:rPr lang="zh-CN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我爱编程</a:t>
            </a:r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"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等线" panose="02010600030101010101" charset="-122"/>
                <a:ea typeface="宋体" panose="02010600030101010101" pitchFamily="2" charset="-122"/>
              </a:rPr>
              <a:t>&gt;&gt;&gt; s</a:t>
            </a:r>
            <a:endParaRPr lang="zh-CN" altLang="zh-CN" sz="2400" b="1" dirty="0">
              <a:latin typeface="等线" panose="02010600030101010101" charset="-122"/>
              <a:ea typeface="宋体" panose="02010600030101010101" pitchFamily="2" charset="-122"/>
            </a:endParaRPr>
          </a:p>
          <a:p>
            <a:r>
              <a:rPr lang="en-US" altLang="zh-CN" sz="2400" b="1">
                <a:latin typeface="等线" panose="02010600030101010101" charset="-122"/>
                <a:ea typeface="宋体" panose="02010600030101010101" pitchFamily="2" charset="-122"/>
              </a:rPr>
              <a:t>'\xce\xd2\xb0\xae\xb1\xe0\xb3\xcc'</a:t>
            </a:r>
            <a:endParaRPr lang="en-US" altLang="zh-CN" sz="2400" b="1">
              <a:latin typeface="等线" panose="0201060003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2" autoUpdateAnimBg="0" build="p"/>
      <p:bldP spid="4" grpId="0" autoUpdateAnimBg="0" build="p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28.148031496063,&quot;width&quot;:2586.492913385827}"/>
</p:tagLst>
</file>

<file path=ppt/tags/tag2.xml><?xml version="1.0" encoding="utf-8"?>
<p:tagLst xmlns:p="http://schemas.openxmlformats.org/presentationml/2006/main">
  <p:tag name="KSO_WM_UNIT_PLACING_PICTURE_USER_VIEWPORT" val="{&quot;height&quot;:6615,&quot;width&quot;:4972.5007874015746}"/>
</p:tagLst>
</file>

<file path=ppt/tags/tag3.xml><?xml version="1.0" encoding="utf-8"?>
<p:tagLst xmlns:p="http://schemas.openxmlformats.org/presentationml/2006/main">
  <p:tag name="KSO_WM_UNIT_PLACING_PICTURE_USER_VIEWPORT" val="{&quot;height&quot;:6190,&quot;width&quot;:4125}"/>
</p:tagLst>
</file>

<file path=ppt/tags/tag4.xml><?xml version="1.0" encoding="utf-8"?>
<p:tagLst xmlns:p="http://schemas.openxmlformats.org/presentationml/2006/main">
  <p:tag name="KSO_WM_UNIT_PLACING_PICTURE_USER_VIEWPORT" val="{&quot;height&quot;:6190,&quot;width&quot;:4125}"/>
</p:tagLst>
</file>

<file path=ppt/tags/tag5.xml><?xml version="1.0" encoding="utf-8"?>
<p:tagLst xmlns:p="http://schemas.openxmlformats.org/presentationml/2006/main">
  <p:tag name="KSO_WM_UNIT_TABLE_BEAUTIFY" val="smartTable{56a14baf-515a-4d2d-918c-3daf9b6cec84}"/>
</p:tagLst>
</file>

<file path=ppt/tags/tag6.xml><?xml version="1.0" encoding="utf-8"?>
<p:tagLst xmlns:p="http://schemas.openxmlformats.org/presentationml/2006/main">
  <p:tag name="COMMONDATA" val="eyJoZGlkIjoiNzBjZmIyMTU1Y2MwZjFjNDA0ZTk0YmNlZGI1Y2ViMDk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rgbClr val="00CCFF">
            <a:alpha val="92000"/>
          </a:srgbClr>
        </a:solidFill>
        <a:ln w="9525">
          <a:solidFill>
            <a:srgbClr val="9900CC"/>
          </a:solidFill>
          <a:miter lim="800000"/>
        </a:ln>
      </a:spPr>
      <a:bodyPr wrap="none" anchor="ctr"/>
      <a:lstStyle>
        <a:defPPr>
          <a:lnSpc>
            <a:spcPct val="150000"/>
          </a:lnSpc>
          <a:defRPr sz="2800" dirty="0">
            <a:solidFill>
              <a:schemeClr val="tx1"/>
            </a:solidFill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7446</Words>
  <Application>WPS 演示</Application>
  <PresentationFormat>全屏显示(4:3)</PresentationFormat>
  <Paragraphs>649</Paragraphs>
  <Slides>53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4" baseType="lpstr">
      <vt:lpstr>Arial</vt:lpstr>
      <vt:lpstr>宋体</vt:lpstr>
      <vt:lpstr>Wingdings</vt:lpstr>
      <vt:lpstr>黑体</vt:lpstr>
      <vt:lpstr>微软雅黑</vt:lpstr>
      <vt:lpstr>Times New Roman</vt:lpstr>
      <vt:lpstr>等线</vt:lpstr>
      <vt:lpstr>Arial Unicode MS</vt:lpstr>
      <vt:lpstr>Wingdings</vt:lpstr>
      <vt:lpstr>华文中宋</vt:lpstr>
      <vt:lpstr>默认设计模板</vt:lpstr>
      <vt:lpstr>PowerPoint 演示文稿</vt:lpstr>
      <vt:lpstr>《Python程序设计》</vt:lpstr>
      <vt:lpstr>第2章  Python语言基础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大学计算机基础A</dc:title>
  <dc:creator>张双狮</dc:creator>
  <cp:lastModifiedBy>Dylan</cp:lastModifiedBy>
  <cp:revision>207</cp:revision>
  <dcterms:created xsi:type="dcterms:W3CDTF">2018-03-01T14:09:00Z</dcterms:created>
  <dcterms:modified xsi:type="dcterms:W3CDTF">2022-09-21T11:35:21Z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C1CA9508BF3442D18BA4ECEEB97C1AE8</vt:lpwstr>
  </property>
</Properties>
</file>